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8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5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4962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192" name="Google Shape;1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5D06783A-D6F4-39F9-9737-482DB1A87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>
            <a:extLst>
              <a:ext uri="{FF2B5EF4-FFF2-40B4-BE49-F238E27FC236}">
                <a16:creationId xmlns:a16="http://schemas.microsoft.com/office/drawing/2014/main" id="{2440B9FF-062D-864C-6CEA-263E626B307C}"/>
              </a:ext>
            </a:extLst>
          </p:cNvPr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224" name="Google Shape;224;p13:notes">
            <a:extLst>
              <a:ext uri="{FF2B5EF4-FFF2-40B4-BE49-F238E27FC236}">
                <a16:creationId xmlns:a16="http://schemas.microsoft.com/office/drawing/2014/main" id="{38E69CAA-E11F-1B14-AAA7-35C33959B9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3:notes">
            <a:extLst>
              <a:ext uri="{FF2B5EF4-FFF2-40B4-BE49-F238E27FC236}">
                <a16:creationId xmlns:a16="http://schemas.microsoft.com/office/drawing/2014/main" id="{CBB92462-7FB0-A094-97CF-C97FDD0288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42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14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15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256" name="Google Shape;2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p16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267" name="Google Shape;2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17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/>
          </a:p>
        </p:txBody>
      </p:sp>
      <p:sp>
        <p:nvSpPr>
          <p:cNvPr id="277" name="Google Shape;2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18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/>
          </a:p>
        </p:txBody>
      </p:sp>
      <p:sp>
        <p:nvSpPr>
          <p:cNvPr id="289" name="Google Shape;2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19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/>
          </a:p>
        </p:txBody>
      </p:sp>
      <p:sp>
        <p:nvSpPr>
          <p:cNvPr id="300" name="Google Shape;3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20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/>
          </a:p>
        </p:txBody>
      </p:sp>
      <p:sp>
        <p:nvSpPr>
          <p:cNvPr id="312" name="Google Shape;3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p21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/>
          </a:p>
        </p:txBody>
      </p:sp>
      <p:sp>
        <p:nvSpPr>
          <p:cNvPr id="323" name="Google Shape;3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23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/>
          </a:p>
        </p:txBody>
      </p:sp>
      <p:sp>
        <p:nvSpPr>
          <p:cNvPr id="352" name="Google Shape;3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24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/>
          </a:p>
        </p:txBody>
      </p:sp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/>
          </a:p>
        </p:txBody>
      </p:sp>
      <p:sp>
        <p:nvSpPr>
          <p:cNvPr id="372" name="Google Shape;3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Google Shape;373;p26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/>
          </a:p>
        </p:txBody>
      </p:sp>
      <p:sp>
        <p:nvSpPr>
          <p:cNvPr id="387" name="Google Shape;38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" name="Google Shape;388;p27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/>
          </a:p>
        </p:txBody>
      </p:sp>
      <p:sp>
        <p:nvSpPr>
          <p:cNvPr id="407" name="Google Shape;4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p28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/>
          </a:p>
        </p:txBody>
      </p:sp>
      <p:sp>
        <p:nvSpPr>
          <p:cNvPr id="418" name="Google Shape;41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29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/>
          </a:p>
        </p:txBody>
      </p:sp>
      <p:sp>
        <p:nvSpPr>
          <p:cNvPr id="431" name="Google Shape;4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p30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6BC5DCE-ADAB-4CE8-A59D-BD7A78B4F2EA}" type="datetime1">
              <a:rPr lang="en-US" smtClean="0"/>
              <a:t>11/20/2024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2995C73-C5F2-4816-8130-6BFB5AD5F8F6}" type="datetime1">
              <a:rPr lang="en-US" smtClean="0"/>
              <a:t>11/20/2024</a:t>
            </a:fld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1A97307-992A-4E4E-942C-335D8210DA89}" type="datetime1">
              <a:rPr lang="en-US" smtClean="0"/>
              <a:t>11/20/2024</a:t>
            </a:fld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 rot="5400000">
            <a:off x="4543425" y="2181225"/>
            <a:ext cx="6553200" cy="21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 rot="5400000">
            <a:off x="85725" y="66675"/>
            <a:ext cx="6553200" cy="641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09461F5-19F2-4DA4-9579-6A14210341CA}" type="datetime1">
              <a:rPr lang="en-US" smtClean="0"/>
              <a:t>11/20/2024</a:t>
            </a:fld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 rot="5400000">
            <a:off x="1752600" y="-609600"/>
            <a:ext cx="5562600" cy="8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CAEC314-D10B-4CD6-8281-644BB505756E}" type="datetime1">
              <a:rPr lang="en-US" smtClean="0"/>
              <a:t>11/20/2024</a:t>
            </a:fld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C008DB1-BF74-4DDF-A508-D0582E3AE9E2}" type="datetime1">
              <a:rPr lang="en-US" smtClean="0"/>
              <a:t>11/20/2024</a:t>
            </a:fld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6B480BB-63E2-43F9-8529-F69A10968BC1}" type="datetime1">
              <a:rPr lang="en-US" smtClean="0"/>
              <a:t>11/20/2024</a:t>
            </a:fld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2BC41CD-6C1A-491E-8A1A-73C991200926}" type="datetime1">
              <a:rPr lang="en-US" smtClean="0"/>
              <a:t>11/20/2024</a:t>
            </a:fld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5FDCEA8-A6A9-420F-9094-07DE6B7091BE}" type="datetime1">
              <a:rPr lang="en-US" smtClean="0"/>
              <a:t>11/20/2024</a:t>
            </a:fld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2C8CA42-4902-4EDA-A512-BFC76167155C}" type="datetime1">
              <a:rPr lang="en-US" smtClean="0"/>
              <a:t>11/20/2024</a:t>
            </a:fld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43053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2"/>
          </p:nvPr>
        </p:nvSpPr>
        <p:spPr>
          <a:xfrm>
            <a:off x="4610100" y="990600"/>
            <a:ext cx="43053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0B90C19-1A26-41AD-8808-66D5942070E8}" type="datetime1">
              <a:rPr lang="en-US" smtClean="0"/>
              <a:t>11/20/2024</a:t>
            </a:fld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8B9CF8AF-FE4B-41EE-AC67-09B78466EDC1}" type="datetime1">
              <a:rPr lang="en-US" smtClean="0"/>
              <a:t>11/20/2024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295400" y="6553200"/>
            <a:ext cx="708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CUI, Lahore Campus -- CSC 331: Digital Image Processing --  © Dr. Usama Ijaz Bajwa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1"/>
          <p:cNvCxnSpPr/>
          <p:nvPr/>
        </p:nvCxnSpPr>
        <p:spPr>
          <a:xfrm>
            <a:off x="228600" y="914400"/>
            <a:ext cx="8610600" cy="0"/>
          </a:xfrm>
          <a:prstGeom prst="straightConnector1">
            <a:avLst/>
          </a:prstGeom>
          <a:noFill/>
          <a:ln w="63500" cap="flat" cmpd="sng">
            <a:solidFill>
              <a:srgbClr val="008080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Restoration of noise-only degradation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676400"/>
            <a:ext cx="5029200" cy="455771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304800" y="1143000"/>
            <a:ext cx="41148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Filters to be considered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E9B44-98B6-8FF1-32DA-363BFCB37AF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9B1775-A28B-4D53-BF5F-8B3BFADD52AB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3D6D1-CB3C-117D-85EE-81DF279D8F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Contra-harmonic mean filter (example)</a:t>
            </a:r>
            <a:endParaRPr/>
          </a:p>
        </p:txBody>
      </p:sp>
      <p:pic>
        <p:nvPicPr>
          <p:cNvPr id="199" name="Google Shape;199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27100" y="990600"/>
            <a:ext cx="7212012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990600"/>
            <a:ext cx="7212012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BF4DF-DB85-7BDF-5FEF-64F46616C08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18E037-B143-4BA5-BB19-E50D0E81148A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0A97F-4D2A-55CA-866C-81A8FC5131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Contra-harmonic mean filter (example)</a:t>
            </a: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2286000"/>
            <a:ext cx="8610600" cy="3335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74989-D9B2-643A-9553-4DBF6208B39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A4845FD-8B7F-484E-A7C9-26FD347FB277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5B1ED-9EFC-1274-5130-8510F3ED50D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/ Order Statistics Filters: Median filter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1A932-7588-9748-4CCC-CE75824D3C94}"/>
              </a:ext>
            </a:extLst>
          </p:cNvPr>
          <p:cNvSpPr txBox="1"/>
          <p:nvPr/>
        </p:nvSpPr>
        <p:spPr>
          <a:xfrm>
            <a:off x="699386" y="1323253"/>
            <a:ext cx="7669027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Known as </a:t>
            </a:r>
            <a:r>
              <a:rPr lang="en-US" sz="2000" b="0" i="0" u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filters</a:t>
            </a:r>
            <a:r>
              <a:rPr lang="en-US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filters</a:t>
            </a:r>
            <a:r>
              <a:rPr lang="en-US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sz="2000" b="0" i="0" u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Statistics filters</a:t>
            </a:r>
            <a:endParaRPr lang="en-US" sz="2000" dirty="0"/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lang="en-US" sz="20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 on a neighborhood around a reference pixel </a:t>
            </a:r>
            <a:r>
              <a:rPr lang="en-US" sz="2000" b="0" i="0" u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ordering (ranking) the pixel values</a:t>
            </a:r>
            <a:r>
              <a:rPr lang="en-US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000" b="0" i="0" u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performing an operation</a:t>
            </a:r>
            <a:r>
              <a:rPr lang="en-US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those ordered values </a:t>
            </a:r>
            <a:r>
              <a:rPr lang="en-US" sz="2000" b="0" i="0" u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obtain the new value for the reference pixel</a:t>
            </a:r>
            <a:endParaRPr lang="en-US" sz="2000" dirty="0"/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lang="en-US" sz="20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</a:t>
            </a:r>
            <a:r>
              <a:rPr lang="en-US" sz="2000" b="0" i="0" u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very well in the presence of salt and pepper noise</a:t>
            </a:r>
            <a:r>
              <a:rPr lang="en-US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but are </a:t>
            </a:r>
            <a:r>
              <a:rPr lang="en-US" sz="2000" b="0" i="0" u="none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computationally expensive</a:t>
            </a:r>
            <a:r>
              <a:rPr lang="en-US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compared to mean filters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ED2AD-2C12-CEA6-BA5C-07D714D97B2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06C4A8B-86F2-471D-98E9-FD286E7EC6EA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507F-CCA5-58E4-E0F9-7F15BD11A3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55B5A6DF-7DE4-C58F-58C2-CE5CCF0E4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>
            <a:extLst>
              <a:ext uri="{FF2B5EF4-FFF2-40B4-BE49-F238E27FC236}">
                <a16:creationId xmlns:a16="http://schemas.microsoft.com/office/drawing/2014/main" id="{6010DF12-0099-BD61-F541-AE3330FF92E2}"/>
              </a:ext>
            </a:extLst>
          </p:cNvPr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29" name="Google Shape;229;p25">
            <a:extLst>
              <a:ext uri="{FF2B5EF4-FFF2-40B4-BE49-F238E27FC236}">
                <a16:creationId xmlns:a16="http://schemas.microsoft.com/office/drawing/2014/main" id="{3414BCF7-039F-485A-B703-D3F4D5D5A061}"/>
              </a:ext>
            </a:extLst>
          </p:cNvPr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230" name="Google Shape;230;p25">
            <a:extLst>
              <a:ext uri="{FF2B5EF4-FFF2-40B4-BE49-F238E27FC236}">
                <a16:creationId xmlns:a16="http://schemas.microsoft.com/office/drawing/2014/main" id="{C5C54B35-4774-BB5A-BA01-4BB9E8DB51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/ Order Statistics Filters: Median filter</a:t>
            </a:r>
            <a:endParaRPr/>
          </a:p>
        </p:txBody>
      </p:sp>
      <p:sp>
        <p:nvSpPr>
          <p:cNvPr id="231" name="Google Shape;231;p25">
            <a:extLst>
              <a:ext uri="{FF2B5EF4-FFF2-40B4-BE49-F238E27FC236}">
                <a16:creationId xmlns:a16="http://schemas.microsoft.com/office/drawing/2014/main" id="{4DD40F7E-859D-8C66-2C52-176B04FBD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p25">
            <a:extLst>
              <a:ext uri="{FF2B5EF4-FFF2-40B4-BE49-F238E27FC236}">
                <a16:creationId xmlns:a16="http://schemas.microsoft.com/office/drawing/2014/main" id="{E2760B59-FA62-DC7C-2139-398FFA65DC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990600"/>
            <a:ext cx="76200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A97EE-F71D-C2FA-D707-F805EA17A2A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990C9E1-30FC-4BA6-AB90-5CED51D7A228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38926-7687-7976-5A19-0A66F030D3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  <p:extLst>
      <p:ext uri="{BB962C8B-B14F-4D97-AF65-F5344CB8AC3E}">
        <p14:creationId xmlns:p14="http://schemas.microsoft.com/office/powerpoint/2010/main" val="16351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/ Order Statistics Filters: Median filter</a:t>
            </a:r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popular and useful of the rank filters. </a:t>
            </a:r>
            <a:endParaRPr/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works by </a:t>
            </a:r>
            <a:r>
              <a:rPr lang="en-US" sz="24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selecting the middle pixel value from the ordered set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values within the m × n neighborhood (W) around the reference pixel. 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lang="en-US" sz="24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mn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 even number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arithmetic average of the two values closest to the middle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ordered set is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instead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variants, extensions, and optimized implementations in the literature.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D76BE-6C26-2013-F58F-F7569F6140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9D19C4D-5388-4CBA-ADCF-241FA9742433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54091-DF38-E9D9-3197-720F0F9EB3C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50" name="Google Shape;250;p27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filter (Example)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990600"/>
            <a:ext cx="7208837" cy="5567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BA75B-3153-9EE0-A5F3-859E3F9F91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9C1D9E3-F82B-4EBE-B9D6-4298E13ACE58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DA8BD-1473-B52A-5FFD-459EE977AD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/ Order Statistics Filters: Max and Min filter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143000"/>
            <a:ext cx="7620000" cy="46339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25DC9-9513-9629-F2E8-D4D34C8F71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9780825-D4F3-486D-BF91-D0530E52B27E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8E2991-DDF9-C5C0-1AE2-25EB783C250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/ Order Statistics Filters: Max and Min filter</a:t>
            </a: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endParaRPr sz="2800" b="0" i="1" u="none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Char char="–"/>
            </a:pP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filter </a:t>
            </a:r>
            <a:r>
              <a:rPr lang="en-US" sz="2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known as </a:t>
            </a: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r>
              <a:rPr lang="en-US" sz="2800" b="0" i="1" u="none" baseline="300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percentile filter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Char char="–"/>
            </a:pP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 filter</a:t>
            </a:r>
            <a:r>
              <a:rPr lang="en-US" sz="2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also known as </a:t>
            </a: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zeroth percentile filter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Char char="–"/>
            </a:pP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</a:t>
            </a:r>
            <a:r>
              <a:rPr lang="en-US" sz="2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filter helps in </a:t>
            </a: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removing pepper noise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Char char="–"/>
            </a:pP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lang="en-US" sz="2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filter helps in </a:t>
            </a: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removing salt noise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b="0" i="1" u="none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5A376-7E40-54FD-65CD-E1206D3A8FF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171E695-8FF3-4C0F-B7AD-FF739F24D849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B574B-A0DA-C830-E77F-DE68276DE6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and Min filter (Example)</a:t>
            </a:r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 rotWithShape="1">
          <a:blip r:embed="rId3">
            <a:alphaModFix/>
          </a:blip>
          <a:srcRect l="19345" b="49836"/>
          <a:stretch/>
        </p:blipFill>
        <p:spPr>
          <a:xfrm>
            <a:off x="1447800" y="990600"/>
            <a:ext cx="5791200" cy="27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3733800"/>
            <a:ext cx="7239000" cy="28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5A0B93-4F8B-CBD7-5F1C-1A13BCAB3E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937376-0E86-4653-BD28-E09CFD0FDC71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DD9D0-D764-3CB6-472A-6969EE0E19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/>
          </a:p>
        </p:txBody>
      </p:sp>
      <p:sp>
        <p:nvSpPr>
          <p:cNvPr id="295" name="Google Shape;295;p31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/ Order Statistics Filters: Midpoint filter</a:t>
            </a:r>
            <a:endParaRPr/>
          </a:p>
        </p:txBody>
      </p:sp>
      <p:sp>
        <p:nvSpPr>
          <p:cNvPr id="296" name="Google Shape;296;p31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Calculates the </a:t>
            </a:r>
            <a:r>
              <a:rPr lang="en-US" sz="24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of the highest and lowest pixel values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within a window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would it do with salt and pepper noise ?</a:t>
            </a:r>
            <a:endParaRPr/>
          </a:p>
        </p:txBody>
      </p:sp>
      <p:pic>
        <p:nvPicPr>
          <p:cNvPr id="297" name="Google Shape;29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019175"/>
            <a:ext cx="7010400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D3E12-A3E1-4FA6-2797-DFAFA8FB11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7C19641-8629-4521-A71C-EBB622BAA536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7D4D95-3685-5E45-8A53-1614316ADF8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Filters: Arithmetic mean filter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-US" sz="22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Causes a certain amount of blurring  (proportional to the window size) to the image, thereby reducing the effects of noise. </a:t>
            </a:r>
            <a:endParaRPr dirty="0"/>
          </a:p>
          <a:p>
            <a:pPr marL="0" lvl="1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-US" sz="22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used to reduce noise of different types, but works best for Gaussian, uniform, or Erlang noise. </a:t>
            </a:r>
            <a:endParaRPr dirty="0"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2200" b="0" i="1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066800"/>
            <a:ext cx="73914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9F2B3-8794-342E-CB10-9F64A83C865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0C03B91-BDD2-4D8F-8F16-A3D655850148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18B2-0799-5C40-7B90-D38D23DA65E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Midpoint filter (Example)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8" name="Google Shape;30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990600"/>
            <a:ext cx="3733800" cy="512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7400" y="6096000"/>
            <a:ext cx="4953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58C49-8AF6-7402-1DE3-113C35434A3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24CF62-AD10-4562-A3CF-5A5BD2D6C449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484194-6911-795C-CAF5-DBEDAFC874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17" name="Google Shape;317;p33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Rank/Order Statistics Filters: Alpha-Trimmed Mean Filter</a:t>
            </a:r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143000"/>
            <a:ext cx="7696200" cy="52212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A3176-4CE6-05C2-3F5E-755EE19656E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6E95DA-3B5C-4060-B7B6-5118DC793F79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F9D98-78BF-6FCF-C04F-2DDE41BE84F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28" name="Google Shape;328;p34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Rank/Order Statistics Filters: Alpha-Trimmed Mean Filter</a:t>
            </a:r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another combination of order statistics and averaging</a:t>
            </a:r>
            <a:endParaRPr/>
          </a:p>
          <a:p>
            <a:pPr marL="742950" lvl="1" indent="-1079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endParaRPr sz="2800" b="0" i="1" u="none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Char char="–"/>
            </a:pP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of the pixel values</a:t>
            </a:r>
            <a:r>
              <a:rPr lang="en-US" sz="2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1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closest to the median</a:t>
            </a:r>
            <a:r>
              <a:rPr lang="en-US" sz="2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00" b="0" i="1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the </a:t>
            </a: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α/2</a:t>
            </a:r>
            <a:r>
              <a:rPr lang="en-US" sz="2800" b="0" i="1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lowest and the </a:t>
            </a: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α/2</a:t>
            </a:r>
            <a:r>
              <a:rPr lang="en-US" sz="2800" b="0" i="1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highest values in an ordered set have been excluded</a:t>
            </a:r>
            <a:r>
              <a:rPr lang="en-US" sz="2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742950" lvl="1" indent="-1079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endParaRPr sz="28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Rationale: to allow the user to control its behavior by specifying the parameter </a:t>
            </a:r>
            <a:r>
              <a:rPr lang="en-US" sz="2800" b="0" i="1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lang="en-US" sz="2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A22E2-727C-C664-9530-2BE2FCB74DA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9163DB5-47C5-444E-8F45-9FE049314513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FA492-9573-DD6C-031F-E6719F4D2B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38" name="Google Shape;338;p35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Alpha-Trimmed Mean Filter (Example)</a:t>
            </a:r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 rotWithShape="1">
          <a:blip r:embed="rId3">
            <a:alphaModFix/>
          </a:blip>
          <a:srcRect b="67163"/>
          <a:stretch/>
        </p:blipFill>
        <p:spPr>
          <a:xfrm>
            <a:off x="1905000" y="1219200"/>
            <a:ext cx="4525962" cy="213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 rotWithShape="1">
          <a:blip r:embed="rId4">
            <a:alphaModFix/>
          </a:blip>
          <a:srcRect t="32786" b="34425"/>
          <a:stretch/>
        </p:blipFill>
        <p:spPr>
          <a:xfrm>
            <a:off x="152400" y="3429000"/>
            <a:ext cx="44958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 rotWithShape="1">
          <a:blip r:embed="rId4">
            <a:alphaModFix/>
          </a:blip>
          <a:srcRect t="67213"/>
          <a:stretch/>
        </p:blipFill>
        <p:spPr>
          <a:xfrm>
            <a:off x="4648200" y="3429000"/>
            <a:ext cx="4495800" cy="21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5"/>
          <p:cNvSpPr txBox="1"/>
          <p:nvPr/>
        </p:nvSpPr>
        <p:spPr>
          <a:xfrm>
            <a:off x="0" y="990600"/>
            <a:ext cx="2133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corrupted by additive uniform noise</a:t>
            </a:r>
            <a:endParaRPr/>
          </a:p>
        </p:txBody>
      </p:sp>
      <p:sp>
        <p:nvSpPr>
          <p:cNvPr id="345" name="Google Shape;345;p35"/>
          <p:cNvSpPr txBox="1"/>
          <p:nvPr/>
        </p:nvSpPr>
        <p:spPr>
          <a:xfrm>
            <a:off x="6172200" y="990600"/>
            <a:ext cx="2133600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  corrupted by additive salt and pepper noise</a:t>
            </a:r>
            <a:endParaRPr/>
          </a:p>
        </p:txBody>
      </p:sp>
      <p:sp>
        <p:nvSpPr>
          <p:cNvPr id="346" name="Google Shape;346;p35"/>
          <p:cNvSpPr txBox="1"/>
          <p:nvPr/>
        </p:nvSpPr>
        <p:spPr>
          <a:xfrm>
            <a:off x="228600" y="5562600"/>
            <a:ext cx="2133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Filtered with 5x5 arithmetic mean filter</a:t>
            </a:r>
            <a:endParaRPr/>
          </a:p>
        </p:txBody>
      </p:sp>
      <p:sp>
        <p:nvSpPr>
          <p:cNvPr id="347" name="Google Shape;347;p35"/>
          <p:cNvSpPr txBox="1"/>
          <p:nvPr/>
        </p:nvSpPr>
        <p:spPr>
          <a:xfrm>
            <a:off x="2438400" y="5562600"/>
            <a:ext cx="2133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Filtered with 5x5 geometric mean filter</a:t>
            </a:r>
            <a:endParaRPr/>
          </a:p>
        </p:txBody>
      </p:sp>
      <p:sp>
        <p:nvSpPr>
          <p:cNvPr id="348" name="Google Shape;348;p35"/>
          <p:cNvSpPr txBox="1"/>
          <p:nvPr/>
        </p:nvSpPr>
        <p:spPr>
          <a:xfrm>
            <a:off x="4724400" y="5486400"/>
            <a:ext cx="21336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Filtered with 5x5 median filter</a:t>
            </a:r>
            <a:endParaRPr/>
          </a:p>
        </p:txBody>
      </p:sp>
      <p:sp>
        <p:nvSpPr>
          <p:cNvPr id="349" name="Google Shape;349;p35"/>
          <p:cNvSpPr txBox="1"/>
          <p:nvPr/>
        </p:nvSpPr>
        <p:spPr>
          <a:xfrm>
            <a:off x="7010400" y="5486400"/>
            <a:ext cx="2133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Filtered with 5x5 alpha-trimmed mean filter (d/2=5)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E443C-DCE2-DF74-72D6-6E2D20A96C8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9DAFB2-7D9C-4CF9-A0FF-76DBB84B4892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52EA1-D472-8081-BFAF-087E65DB13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57" name="Google Shape;357;p36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/>
          </a:p>
        </p:txBody>
      </p:sp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Filters in MATLAB</a:t>
            </a:r>
            <a:endParaRPr/>
          </a:p>
        </p:txBody>
      </p:sp>
      <p:sp>
        <p:nvSpPr>
          <p:cNvPr id="359" name="Google Shape;359;p36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Times New Roman"/>
              <a:buChar char="–"/>
            </a:pP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nlfilter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colfilt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Might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long to process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results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provide a progress bar indicator to inform to the user that the processing is taking place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Times New Roman"/>
              <a:buChar char="–"/>
            </a:pP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colfilt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considerably faster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than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nlfilter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rank filters, the IPT function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ordfilt2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create the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min, max, and median filters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Times New Roman"/>
              <a:buChar char="–"/>
            </a:pP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medfilt2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4F4F1-CC41-38C0-A92A-C618632EA87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FE1BA38-903D-4A5D-A0E5-929DDBF34803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E5D37-8AD5-B073-D715-3F935B7C4C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67" name="Google Shape;367;p37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Filters</a:t>
            </a:r>
            <a:endParaRPr/>
          </a:p>
        </p:txBody>
      </p:sp>
      <p:sp>
        <p:nvSpPr>
          <p:cNvPr id="369" name="Google Shape;369;p37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behavior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adaptive filters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changes according to the statistical characteristics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image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filter region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will enable the filters to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the desired response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even if the image has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regions with totally different characteristics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characteristics considered :  Local mean, local variance, local maximum, local minimum, local median, global mean, global variance and noise variance.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Adaptive filters is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superior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that of the filters discussed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till now 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the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 is increase in filter complexity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study two adaptive filters: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local noise reduction filter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median filter 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44979-DC05-7198-E5F3-CF17F56DF9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4D81A6-C4A1-46FA-AEAE-D9E82DEAFB65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C125B-A07E-C779-E78E-DB66D17C73F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77" name="Google Shape;377;p38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/>
          </a:p>
        </p:txBody>
      </p:sp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local noise reduction filter</a:t>
            </a:r>
            <a:endParaRPr/>
          </a:p>
        </p:txBody>
      </p:sp>
      <p:sp>
        <p:nvSpPr>
          <p:cNvPr id="379" name="Google Shape;379;p38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operates on local region, Sxy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response of the filter at any point (x,y) is based on four quantities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g(x,y), the value of the noisy image at (x,y)</a:t>
            </a: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, the variance of the noise which corrupts f(x,y) to form g(x,y) </a:t>
            </a:r>
            <a:r>
              <a:rPr lang="en-US" sz="20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(?)</a:t>
            </a: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, the local mean of the pixels in Sxy</a:t>
            </a: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, the local variance of the pixels in Sxy</a:t>
            </a: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01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l="80625" r="9686"/>
          <a:stretch/>
        </p:blipFill>
        <p:spPr>
          <a:xfrm>
            <a:off x="1395412" y="3143250"/>
            <a:ext cx="471487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 rotWithShape="1">
          <a:blip r:embed="rId4">
            <a:alphaModFix/>
          </a:blip>
          <a:srcRect r="84721"/>
          <a:stretch/>
        </p:blipFill>
        <p:spPr>
          <a:xfrm>
            <a:off x="1447800" y="2701925"/>
            <a:ext cx="419100" cy="42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38"/>
          <p:cNvGrpSpPr/>
          <p:nvPr/>
        </p:nvGrpSpPr>
        <p:grpSpPr>
          <a:xfrm>
            <a:off x="1395412" y="4098925"/>
            <a:ext cx="452437" cy="473075"/>
            <a:chOff x="3264" y="3840"/>
            <a:chExt cx="285" cy="298"/>
          </a:xfrm>
        </p:grpSpPr>
        <p:pic>
          <p:nvPicPr>
            <p:cNvPr id="383" name="Google Shape;383;p38"/>
            <p:cNvPicPr preferRelativeResize="0"/>
            <p:nvPr/>
          </p:nvPicPr>
          <p:blipFill rotWithShape="1">
            <a:blip r:embed="rId5">
              <a:alphaModFix/>
            </a:blip>
            <a:srcRect r="85517"/>
            <a:stretch/>
          </p:blipFill>
          <p:spPr>
            <a:xfrm>
              <a:off x="3264" y="3840"/>
              <a:ext cx="285" cy="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38"/>
            <p:cNvSpPr txBox="1"/>
            <p:nvPr/>
          </p:nvSpPr>
          <p:spPr>
            <a:xfrm>
              <a:off x="3360" y="3984"/>
              <a:ext cx="96" cy="15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None/>
              </a:pPr>
              <a:r>
                <a:rPr lang="en-US" sz="1600" b="0" i="1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F894D-644A-33C9-01AA-99D67E6D856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5E3BAF5-AB6B-4C39-8E90-633D9DFF9130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E77A8-F967-ADC9-12EC-73E3CA0D4B9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92" name="Google Shape;392;p39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/>
          </a:p>
        </p:txBody>
      </p:sp>
      <p:sp>
        <p:nvSpPr>
          <p:cNvPr id="393" name="Google Shape;393;p39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local noise reduction filter</a:t>
            </a:r>
            <a:endParaRPr/>
          </a:p>
        </p:txBody>
      </p:sp>
      <p:sp>
        <p:nvSpPr>
          <p:cNvPr id="394" name="Google Shape;394;p39"/>
          <p:cNvSpPr txBox="1">
            <a:spLocks noGrp="1"/>
          </p:cNvSpPr>
          <p:nvPr>
            <p:ph type="body" idx="1"/>
          </p:nvPr>
        </p:nvSpPr>
        <p:spPr>
          <a:xfrm>
            <a:off x="152400" y="96774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5181600"/>
            <a:ext cx="48672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6096000"/>
            <a:ext cx="2743200" cy="42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39"/>
          <p:cNvGrpSpPr/>
          <p:nvPr/>
        </p:nvGrpSpPr>
        <p:grpSpPr>
          <a:xfrm>
            <a:off x="838200" y="990600"/>
            <a:ext cx="7543800" cy="4191000"/>
            <a:chOff x="528" y="672"/>
            <a:chExt cx="4752" cy="2640"/>
          </a:xfrm>
        </p:grpSpPr>
        <p:pic>
          <p:nvPicPr>
            <p:cNvPr id="398" name="Google Shape;398;p39"/>
            <p:cNvPicPr preferRelativeResize="0"/>
            <p:nvPr/>
          </p:nvPicPr>
          <p:blipFill rotWithShape="1">
            <a:blip r:embed="rId5">
              <a:alphaModFix/>
            </a:blip>
            <a:srcRect b="1593"/>
            <a:stretch/>
          </p:blipFill>
          <p:spPr>
            <a:xfrm>
              <a:off x="576" y="672"/>
              <a:ext cx="4704" cy="24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9" name="Google Shape;399;p39"/>
            <p:cNvGrpSpPr/>
            <p:nvPr/>
          </p:nvGrpSpPr>
          <p:grpSpPr>
            <a:xfrm>
              <a:off x="528" y="3072"/>
              <a:ext cx="4608" cy="240"/>
              <a:chOff x="528" y="3072"/>
              <a:chExt cx="4608" cy="240"/>
            </a:xfrm>
          </p:grpSpPr>
          <p:pic>
            <p:nvPicPr>
              <p:cNvPr id="400" name="Google Shape;400;p39"/>
              <p:cNvPicPr preferRelativeResize="0"/>
              <p:nvPr/>
            </p:nvPicPr>
            <p:blipFill rotWithShape="1">
              <a:blip r:embed="rId6">
                <a:alphaModFix/>
              </a:blip>
              <a:srcRect b="55963"/>
              <a:stretch/>
            </p:blipFill>
            <p:spPr>
              <a:xfrm>
                <a:off x="528" y="3120"/>
                <a:ext cx="3552" cy="1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1" name="Google Shape;401;p39"/>
              <p:cNvPicPr preferRelativeResize="0"/>
              <p:nvPr/>
            </p:nvPicPr>
            <p:blipFill rotWithShape="1">
              <a:blip r:embed="rId6">
                <a:alphaModFix/>
              </a:blip>
              <a:srcRect l="5404" t="44036" r="58108" b="11926"/>
              <a:stretch/>
            </p:blipFill>
            <p:spPr>
              <a:xfrm>
                <a:off x="3888" y="3072"/>
                <a:ext cx="1248" cy="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2" name="Google Shape;402;p39"/>
          <p:cNvGrpSpPr/>
          <p:nvPr/>
        </p:nvGrpSpPr>
        <p:grpSpPr>
          <a:xfrm>
            <a:off x="5181600" y="6096000"/>
            <a:ext cx="3124200" cy="473075"/>
            <a:chOff x="3264" y="3840"/>
            <a:chExt cx="1968" cy="298"/>
          </a:xfrm>
        </p:grpSpPr>
        <p:pic>
          <p:nvPicPr>
            <p:cNvPr id="403" name="Google Shape;403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264" y="3840"/>
              <a:ext cx="1968" cy="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9"/>
            <p:cNvSpPr txBox="1"/>
            <p:nvPr/>
          </p:nvSpPr>
          <p:spPr>
            <a:xfrm>
              <a:off x="3360" y="3984"/>
              <a:ext cx="96" cy="15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None/>
              </a:pPr>
              <a:r>
                <a:rPr lang="en-US" sz="1600" b="0" i="1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7B200-C969-9C76-B9F8-E4A8613759D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5AD1771-60E8-4054-B85A-F00E074E909D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C8D87-3EBB-6672-B109-2B5692F0B7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412" name="Google Shape;412;p40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/>
          </a:p>
        </p:txBody>
      </p:sp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local noise reduction filter (Example)</a:t>
            </a:r>
            <a:endParaRPr/>
          </a:p>
        </p:txBody>
      </p:sp>
      <p:sp>
        <p:nvSpPr>
          <p:cNvPr id="414" name="Google Shape;414;p40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990600"/>
            <a:ext cx="7315200" cy="5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F4DDFB-7C61-559E-6977-C360CD984E6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8474B44-FC85-4D94-910C-9CDB0C471B92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D227E-D02E-87A0-75F6-9E39C9D552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423" name="Google Shape;423;p41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/>
          </a:p>
        </p:txBody>
      </p:sp>
      <p:sp>
        <p:nvSpPr>
          <p:cNvPr id="424" name="Google Shape;424;p41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median filter </a:t>
            </a:r>
            <a:endParaRPr/>
          </a:p>
        </p:txBody>
      </p:sp>
      <p:sp>
        <p:nvSpPr>
          <p:cNvPr id="425" name="Google Shape;425;p41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</a:t>
            </a:r>
            <a:r>
              <a:rPr lang="en-US" sz="20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 min. and max. gray level value in 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	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</a:t>
            </a:r>
            <a:r>
              <a:rPr lang="en-US" sz="20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 median of gray levels in 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xy</a:t>
            </a:r>
            <a:endParaRPr sz="1800" b="0" i="1" u="none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	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xy</a:t>
            </a:r>
            <a:r>
              <a:rPr lang="en-US" sz="20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 gray level at coordinates (x, y)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 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allowed size of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Level A: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lang="en-US" sz="2000" b="0" i="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&gt; 0 AND 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&lt;0, 	Go to level 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lang="en-US" sz="2000" b="0" i="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increase the window size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lang="en-US" sz="2000" b="0" i="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window size   ≤  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repeat level A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lang="en-US" sz="2000" b="0" i="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output 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B: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lang="en-US" sz="2000" b="0" i="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&gt; 0 AND 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&lt;0, output 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lang="en-US" sz="2000" b="0" i="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 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output </a:t>
            </a:r>
            <a:r>
              <a:rPr lang="en-US" sz="20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</a:t>
            </a:r>
            <a:endParaRPr/>
          </a:p>
        </p:txBody>
      </p:sp>
      <p:pic>
        <p:nvPicPr>
          <p:cNvPr id="427" name="Google Shape;42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3600" y="2590800"/>
            <a:ext cx="4394200" cy="45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1387" y="4572000"/>
            <a:ext cx="4314825" cy="50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87FB5-9512-95CC-0E2C-90C02103AB8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1633919-30B2-41F2-A6A6-EFF939F4C0D1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D1BDC-64B6-4FD5-8862-3EB4A60016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Filters: Geometric mean filter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46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2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variation of the arithmetic mean filter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2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Primarily used on images with Gaussian noise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2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Retains image detail better than the arithmetic mean</a:t>
            </a:r>
            <a:endParaRPr/>
          </a:p>
        </p:txBody>
      </p:sp>
      <p:grpSp>
        <p:nvGrpSpPr>
          <p:cNvPr id="118" name="Google Shape;118;p15"/>
          <p:cNvGrpSpPr/>
          <p:nvPr/>
        </p:nvGrpSpPr>
        <p:grpSpPr>
          <a:xfrm>
            <a:off x="533400" y="1371600"/>
            <a:ext cx="7467600" cy="2133600"/>
            <a:chOff x="384" y="672"/>
            <a:chExt cx="4704" cy="1344"/>
          </a:xfrm>
        </p:grpSpPr>
        <p:pic>
          <p:nvPicPr>
            <p:cNvPr id="119" name="Google Shape;119;p15"/>
            <p:cNvPicPr preferRelativeResize="0"/>
            <p:nvPr/>
          </p:nvPicPr>
          <p:blipFill rotWithShape="1">
            <a:blip r:embed="rId3">
              <a:alphaModFix/>
            </a:blip>
            <a:srcRect b="45736"/>
            <a:stretch/>
          </p:blipFill>
          <p:spPr>
            <a:xfrm>
              <a:off x="384" y="672"/>
              <a:ext cx="4704" cy="1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5"/>
            <p:cNvPicPr preferRelativeResize="0"/>
            <p:nvPr/>
          </p:nvPicPr>
          <p:blipFill rotWithShape="1">
            <a:blip r:embed="rId3">
              <a:alphaModFix/>
            </a:blip>
            <a:srcRect l="27551" t="52001" r="29591" b="11821"/>
            <a:stretch/>
          </p:blipFill>
          <p:spPr>
            <a:xfrm>
              <a:off x="1680" y="1248"/>
              <a:ext cx="2016" cy="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6A4108-C242-6BE0-4950-6559800DEE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7971F8-82F4-400D-92B3-4FC88535BB41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23C43-EE47-B952-A02A-D8BEC16AC0C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436" name="Google Shape;436;p42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/>
          </a:p>
        </p:txBody>
      </p:sp>
      <p:sp>
        <p:nvSpPr>
          <p:cNvPr id="437" name="Google Shape;437;p42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median filter </a:t>
            </a:r>
            <a:endParaRPr/>
          </a:p>
        </p:txBody>
      </p:sp>
      <p:sp>
        <p:nvSpPr>
          <p:cNvPr id="438" name="Google Shape;438;p42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oto Sans Symbols"/>
              <a:buChar char="▪"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Suitable for higher level of salt and pepper noise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oto Sans Symbols"/>
              <a:buChar char="▪"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loss of information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sz="2800" b="0" i="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b="0" i="0" u="non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9" name="Google Shape;43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667000"/>
            <a:ext cx="891540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D1330-2B82-71CB-A459-4EE3BA52068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FA2DB15-84CB-4346-BC91-C9C90D71089C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F62F3-C7C4-CFF2-FFEF-82FBEE97A9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Filters: Harmonic mean filter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46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460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 b="0" i="1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2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Another variation of the arithmetic mean filter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2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Useful for images with Gaussian or salt noise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2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 pixels (pepper noise) are not filtered </a:t>
            </a: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l="30432" t="62315"/>
          <a:stretch/>
        </p:blipFill>
        <p:spPr>
          <a:xfrm>
            <a:off x="1600200" y="1981200"/>
            <a:ext cx="36576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457200" y="914400"/>
            <a:ext cx="39624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Harmonic mean filter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451E8-02A2-9FEB-940D-99FF0DFBADC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5BD330-2953-402B-BC93-08BD11846674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C8731B-12B9-5C19-7E0C-E26371FDE4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Arithmetic and geometric mean filters (example)</a:t>
            </a:r>
            <a:endParaRPr/>
          </a:p>
        </p:txBody>
      </p:sp>
      <p:pic>
        <p:nvPicPr>
          <p:cNvPr id="142" name="Google Shape;14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1862" y="990600"/>
            <a:ext cx="7204075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990600"/>
            <a:ext cx="7204075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08E0C-7310-C148-C391-98C57BCCC03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85A4086-1687-46AF-B581-5DE0F9313269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056C4-09DB-4DF0-4636-FA3A367894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Filters: Harmonic mean filter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990600"/>
            <a:ext cx="5257800" cy="479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400" y="5762625"/>
            <a:ext cx="6172200" cy="6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89BC8-4155-5552-17C4-5978E9C2A07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421AA03-5288-42BC-B50F-792CE298CF3B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68933-CD7D-D0A6-1CAD-BC752B221A2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Filters: Harmonic mean filter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905000" y="990600"/>
            <a:ext cx="5334000" cy="477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5791200"/>
            <a:ext cx="62484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9B8EE-A7ED-26D3-D1DE-4B7B465F09D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C579962-A644-466F-9437-D4AF6E6F6741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63D31-C0AC-885E-2077-7209CEA822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Filters: Contra-harmonic mean filter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" y="1089660"/>
            <a:ext cx="779145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88D36E-A596-5CEA-D588-4C22A93900B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8CB442E-2B17-4222-9241-5C71BBA70B2F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1C25C-E8DD-90D3-C943-A63F982A89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/>
        </p:nvSpPr>
        <p:spPr>
          <a:xfrm>
            <a:off x="0" y="65532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83820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of contra-harmonic filter applications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057275"/>
            <a:ext cx="8382000" cy="55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BB3CC-224A-D1E1-64EC-1130BE3512D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EF782CB-6AF0-496E-9369-A8738FF1D898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B1D349-864B-EBBE-E530-0B3A3BEBF5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CUI, Lahore Campus -- CSC 331: Digital Image Processing --  © Dr. Usama Ijaz Bajwa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8446</TotalTime>
  <Words>1634</Words>
  <Application>Microsoft Office PowerPoint</Application>
  <PresentationFormat>On-screen Show (4:3)</PresentationFormat>
  <Paragraphs>324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Noto Sans Symbols</vt:lpstr>
      <vt:lpstr>Times New Roman</vt:lpstr>
      <vt:lpstr>Default Design</vt:lpstr>
      <vt:lpstr>Restoration of noise-only degradation</vt:lpstr>
      <vt:lpstr>Mean Filters: Arithmetic mean filter</vt:lpstr>
      <vt:lpstr>Mean Filters: Geometric mean filter</vt:lpstr>
      <vt:lpstr>Mean Filters: Harmonic mean filter</vt:lpstr>
      <vt:lpstr>Arithmetic and geometric mean filters (example)</vt:lpstr>
      <vt:lpstr>Mean Filters: Harmonic mean filter</vt:lpstr>
      <vt:lpstr>Mean Filters: Harmonic mean filter</vt:lpstr>
      <vt:lpstr>Mean Filters: Contra-harmonic mean filter</vt:lpstr>
      <vt:lpstr>Classification of contra-harmonic filter applications</vt:lpstr>
      <vt:lpstr>Contra-harmonic mean filter (example)</vt:lpstr>
      <vt:lpstr>Contra-harmonic mean filter (example)</vt:lpstr>
      <vt:lpstr>Rank / Order Statistics Filters: Median filter</vt:lpstr>
      <vt:lpstr>Rank / Order Statistics Filters: Median filter</vt:lpstr>
      <vt:lpstr>Rank / Order Statistics Filters: Median filter</vt:lpstr>
      <vt:lpstr>Median filter (Example)</vt:lpstr>
      <vt:lpstr>Rank / Order Statistics Filters: Max and Min filter</vt:lpstr>
      <vt:lpstr>Rank / Order Statistics Filters: Max and Min filter</vt:lpstr>
      <vt:lpstr>Max and Min filter (Example)</vt:lpstr>
      <vt:lpstr>Rank / Order Statistics Filters: Midpoint filter</vt:lpstr>
      <vt:lpstr>Midpoint filter (Example)</vt:lpstr>
      <vt:lpstr>Rank/Order Statistics Filters: Alpha-Trimmed Mean Filter</vt:lpstr>
      <vt:lpstr>Rank/Order Statistics Filters: Alpha-Trimmed Mean Filter</vt:lpstr>
      <vt:lpstr>Alpha-Trimmed Mean Filter (Example)</vt:lpstr>
      <vt:lpstr>Filters in MATLAB</vt:lpstr>
      <vt:lpstr>Adaptive Filters</vt:lpstr>
      <vt:lpstr>Adaptive local noise reduction filter</vt:lpstr>
      <vt:lpstr>Adaptive local noise reduction filter</vt:lpstr>
      <vt:lpstr>Adaptive local noise reduction filter (Example)</vt:lpstr>
      <vt:lpstr>Adaptive median filter </vt:lpstr>
      <vt:lpstr>Adaptive median filter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Muntaha Iqbal</cp:lastModifiedBy>
  <cp:revision>2</cp:revision>
  <dcterms:modified xsi:type="dcterms:W3CDTF">2024-11-26T10:00:05Z</dcterms:modified>
</cp:coreProperties>
</file>